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6" r:id="rId5"/>
    <p:sldId id="267" r:id="rId6"/>
    <p:sldId id="268" r:id="rId7"/>
    <p:sldId id="269" r:id="rId8"/>
    <p:sldId id="270" r:id="rId9"/>
    <p:sldId id="262" r:id="rId10"/>
    <p:sldId id="275" r:id="rId11"/>
    <p:sldId id="271" r:id="rId12"/>
    <p:sldId id="272" r:id="rId13"/>
    <p:sldId id="273" r:id="rId14"/>
    <p:sldId id="274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2E7"/>
    <a:srgbClr val="073372"/>
    <a:srgbClr val="15D2FD"/>
    <a:srgbClr val="0930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 snapToObjects="1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672E7"/>
                </a:solidFill>
                <a:latin typeface="Gotham Book" panose="02000604040000020004" pitchFamily="2" charset="0"/>
              </a:rPr>
              <a:t>Team Contributions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Xiao Yang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E-AD4F-959F-9F9800D387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Chun Foong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E-AD4F-959F-9F9800D387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Keane</c:v>
                </c:pt>
              </c:strCache>
            </c:strRef>
          </c:tx>
          <c:spPr>
            <a:ln w="25400" cap="rnd" cmpd="sng" algn="ctr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Prepare Data</c:v>
                </c:pt>
                <c:pt idx="1">
                  <c:v>Data Visualisation</c:v>
                </c:pt>
                <c:pt idx="2">
                  <c:v>Data Analysis</c:v>
                </c:pt>
                <c:pt idx="3">
                  <c:v>Data Preditction</c:v>
                </c:pt>
                <c:pt idx="4">
                  <c:v>Slides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23</c:v>
                </c:pt>
                <c:pt idx="1">
                  <c:v>31</c:v>
                </c:pt>
                <c:pt idx="2">
                  <c:v>21</c:v>
                </c:pt>
                <c:pt idx="3">
                  <c:v>31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E-AD4F-959F-9F9800D38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672E7"/>
                </a:solidFill>
                <a:latin typeface="Gotham Light" pitchFamily="2" charset="0"/>
                <a:ea typeface="+mn-ea"/>
                <a:cs typeface="+mn-cs"/>
              </a:defRPr>
            </a:pPr>
            <a:endParaRPr lang="en-US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73372"/>
              </a:solidFill>
              <a:latin typeface="Gotham Book" panose="0200060404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78AB1-72D3-4AA2-846B-AE0E89F3392B}" type="datetimeFigureOut">
              <a:rPr lang="en-SG" smtClean="0"/>
              <a:t>17/4/2019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2412-5372-455A-835C-DFDE139EA4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991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6540-8708-6141-8FC9-AEBC1456E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EE369-14DC-0847-A1FD-7ECA91767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4477-71AC-2347-AEB6-2E9AC545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36A7-9737-B844-9D9B-369CD744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3BF8-1F34-0E4D-B46D-E3EAC97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2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2DF0-5815-034A-BED4-CB2428DB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0DCE-82BA-C743-807B-964B61760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5697-264E-9748-A928-940A34F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7244-19F2-144C-94F1-EC93254B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28CF-3A5C-FB49-8A81-55E190A8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55C6B-D7C9-A34C-AD44-967373DA6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2D280-44FE-BF4E-9AD1-53379967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01914-CCB9-CA4A-81D3-ECD97F8C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47DC8-F199-7F42-820F-701D47A0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D250D-3267-0346-94AD-25DC00B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A41D-34F7-1E4E-8273-689F4B26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3526-4AA9-314C-87F3-A00B013D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FAB5-ECB1-4743-882B-1D56F7CD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2910-459A-5941-978E-F28C104A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E34C-7D8A-9B42-B431-6CB5E6A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42A5-DA98-DE48-91A7-73C75C68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0DCF-3DFF-BA4C-9CF2-E3C577E0A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7D2F-62DD-5D45-A82D-6465C043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4BA5-740D-7E4F-B76B-249F2126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0109-279B-5D46-8F6B-A39FB723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83F8-F43B-2E4D-944D-0D731996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8C0F-CEE2-6B4B-8FB8-3FE914E84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EE3D3-013B-7B47-B255-4F61D1DE3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9C76-EE09-454C-8E5B-71DBEC7B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408B-5E8F-5D45-904B-0F888DBA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D5B2-CBFD-3E4C-B74F-D4542E44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1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13C3-0FB7-394C-AE9D-96E85DC3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4E2A-08E6-B74D-B873-7EB4A9809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22C95-C4B2-8C4A-949A-2433B8DEC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A2827-DD31-D24E-BC9B-9A8DB1FCE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DE149-211A-5247-9661-8A40489E9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4D132-C226-6F4C-B5B6-0A2D4BCB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9C7DF-8FC4-834B-A3FA-5E8641A9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13EF1-F990-4148-89B4-CEF1BD0B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832E-4D66-4544-91E9-0C8716F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8194B-B0F7-524F-A27E-2E2705EB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3768-1172-5741-AD6A-92BE72E1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0EFA6-A9F0-D04D-94F4-B77453F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B01A-12B5-B549-BDFC-48BC0D2B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5C15-2C8D-2A4C-B04E-2DED8F5F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9C6DA-7FDD-9F4B-AB3E-6E4E6E6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13B-9A13-F54C-ACAB-EBD16B4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2B1F-62EC-3F4F-BB7B-689E395A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01104-49AB-F54A-BA06-CAE3DF82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5A2A9-159D-C74F-9431-DCB8375C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7DA44-0D9B-DF4E-A42E-57F9049A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C1613-4236-944B-AE5F-67BC08AE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1877-C371-A44F-8679-D456A437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062E-55D5-0C42-8B49-939701E9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AB26A-D188-564D-B7A7-AEAB127C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4BB23-E810-E64A-B1F7-2993881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2655D-97BF-9640-9369-27C9743A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AD723-D75C-FC48-A07D-8005574B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1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F0E1B-91C5-0545-B7DE-E50227F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C2AC3-86C2-9F40-95B6-4F169DAA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D210-4E51-A34C-9DCE-16158F263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ACA1-AF96-2949-83F1-F02691843A1A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AAAF-5E20-F940-86B7-224E24604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5F735-D806-FA4F-8A31-6637E1A09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C8D3-AC14-084A-9F8D-56DC05B35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6DC96-2664-1141-9E72-28381EBA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374" y="0"/>
            <a:ext cx="6584625" cy="5741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02C4-7014-7141-9DD0-0AB4CD6E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74755" y="0"/>
            <a:ext cx="72834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5804-FB08-BA47-951B-BF86B6AF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6888">
            <a:off x="-864617" y="4284242"/>
            <a:ext cx="4321606" cy="4536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AB326-5F5B-1C41-976E-9F4AF72D8911}"/>
              </a:ext>
            </a:extLst>
          </p:cNvPr>
          <p:cNvSpPr txBox="1"/>
          <p:nvPr/>
        </p:nvSpPr>
        <p:spPr>
          <a:xfrm>
            <a:off x="126204" y="1019355"/>
            <a:ext cx="5810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72E7"/>
                </a:solidFill>
                <a:latin typeface="Gotham Light" pitchFamily="2" charset="0"/>
              </a:rPr>
              <a:t>World Happiness Report Dataset</a:t>
            </a:r>
          </a:p>
          <a:p>
            <a:r>
              <a:rPr lang="en-US" sz="4000" b="1" dirty="0">
                <a:solidFill>
                  <a:srgbClr val="073372"/>
                </a:solidFill>
                <a:latin typeface="Gotham Bold" panose="02000604040000020004" pitchFamily="2" charset="0"/>
              </a:rPr>
              <a:t>Data Visualization and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B228B-E741-9E4A-BCDE-B49D859CC092}"/>
              </a:ext>
            </a:extLst>
          </p:cNvPr>
          <p:cNvSpPr txBox="1"/>
          <p:nvPr/>
        </p:nvSpPr>
        <p:spPr>
          <a:xfrm>
            <a:off x="233652" y="6113542"/>
            <a:ext cx="327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DONE BY: XIAO YANG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WONG CHUN FOONG</a:t>
            </a:r>
          </a:p>
          <a:p>
            <a:r>
              <a:rPr lang="en-US" sz="1200" spc="300" dirty="0">
                <a:solidFill>
                  <a:schemeClr val="bg1"/>
                </a:solidFill>
                <a:latin typeface="Gotham Book" panose="02000604040000020004" pitchFamily="2" charset="0"/>
              </a:rPr>
              <a:t>KEANE NGUYEN KIM XUYEN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B6DEE-4743-9C42-BD5F-2FD66B16A90F}"/>
              </a:ext>
            </a:extLst>
          </p:cNvPr>
          <p:cNvSpPr txBox="1"/>
          <p:nvPr/>
        </p:nvSpPr>
        <p:spPr>
          <a:xfrm>
            <a:off x="247890" y="3258598"/>
            <a:ext cx="469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CZ1015 INTRO TO DATA SCIENCE</a:t>
            </a:r>
          </a:p>
          <a:p>
            <a:r>
              <a:rPr lang="en-US" sz="1600" spc="300" dirty="0">
                <a:solidFill>
                  <a:schemeClr val="bg1">
                    <a:lumMod val="50000"/>
                  </a:schemeClr>
                </a:solidFill>
                <a:latin typeface="Gotham Book" panose="02000604040000020004" pitchFamily="2" charset="0"/>
              </a:rPr>
              <a:t>MINI-PROJECT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35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754C3-7FF3-48C5-B72B-85C68E97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25" y="1686328"/>
            <a:ext cx="9893167" cy="34438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84ADA6-BE98-49CF-941D-BEF48073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57" y="5478109"/>
            <a:ext cx="9365792" cy="190517"/>
          </a:xfrm>
          <a:prstGeom prst="rect">
            <a:avLst/>
          </a:prstGeom>
        </p:spPr>
      </p:pic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20EEB0D3-6CEC-4C84-9AA6-3F7C87F78980}"/>
              </a:ext>
            </a:extLst>
          </p:cNvPr>
          <p:cNvSpPr/>
          <p:nvPr/>
        </p:nvSpPr>
        <p:spPr>
          <a:xfrm>
            <a:off x="581253" y="4683967"/>
            <a:ext cx="792002" cy="12085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CACDCE-9E94-4A56-B2F7-6F6B623F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88" y="5768946"/>
            <a:ext cx="9342930" cy="220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5D6387-E6A4-45A9-83BA-A060DED87987}"/>
              </a:ext>
            </a:extLst>
          </p:cNvPr>
          <p:cNvSpPr txBox="1"/>
          <p:nvPr/>
        </p:nvSpPr>
        <p:spPr>
          <a:xfrm>
            <a:off x="4742969" y="1283805"/>
            <a:ext cx="517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latin typeface="Gotham Book" pitchFamily="50" charset="0"/>
                <a:cs typeface="Gotham Book" pitchFamily="50" charset="0"/>
              </a:rPr>
              <a:t>uni</a:t>
            </a:r>
            <a:r>
              <a:rPr lang="en-SG" sz="1400" b="1" dirty="0">
                <a:latin typeface="Gotham Book" pitchFamily="50" charset="0"/>
                <a:cs typeface="Gotham Book" pitchFamily="50" charset="0"/>
              </a:rPr>
              <a:t>-variate linear regression for each column index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75EDB64-27DA-477E-A2C2-6B857194B0C2}"/>
              </a:ext>
            </a:extLst>
          </p:cNvPr>
          <p:cNvSpPr/>
          <p:nvPr/>
        </p:nvSpPr>
        <p:spPr>
          <a:xfrm>
            <a:off x="528926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8D8FC8C-5A24-4A56-AA85-64028BFBC462}"/>
              </a:ext>
            </a:extLst>
          </p:cNvPr>
          <p:cNvSpPr/>
          <p:nvPr/>
        </p:nvSpPr>
        <p:spPr>
          <a:xfrm>
            <a:off x="6948893" y="5059949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F112C63-A812-46F8-AE55-96D4CFE79EB9}"/>
              </a:ext>
            </a:extLst>
          </p:cNvPr>
          <p:cNvSpPr/>
          <p:nvPr/>
        </p:nvSpPr>
        <p:spPr>
          <a:xfrm>
            <a:off x="8688527" y="5064203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AF9B28C-6BF9-4E5F-AE7C-56B25C02A156}"/>
              </a:ext>
            </a:extLst>
          </p:cNvPr>
          <p:cNvSpPr/>
          <p:nvPr/>
        </p:nvSpPr>
        <p:spPr>
          <a:xfrm>
            <a:off x="9547231" y="5071341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EC48C3F-F906-4741-B450-AD23759A4749}"/>
              </a:ext>
            </a:extLst>
          </p:cNvPr>
          <p:cNvSpPr/>
          <p:nvPr/>
        </p:nvSpPr>
        <p:spPr>
          <a:xfrm>
            <a:off x="10893653" y="5064204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67FEB31-7DB8-4371-B9D7-80AF1D200B6B}"/>
              </a:ext>
            </a:extLst>
          </p:cNvPr>
          <p:cNvSpPr/>
          <p:nvPr/>
        </p:nvSpPr>
        <p:spPr>
          <a:xfrm>
            <a:off x="4376540" y="5059107"/>
            <a:ext cx="231794" cy="33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D88279-A174-453F-8436-215AF9133871}"/>
              </a:ext>
            </a:extLst>
          </p:cNvPr>
          <p:cNvSpPr txBox="1"/>
          <p:nvPr/>
        </p:nvSpPr>
        <p:spPr>
          <a:xfrm>
            <a:off x="1439095" y="5158776"/>
            <a:ext cx="206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Gotham Book" pitchFamily="50" charset="0"/>
                <a:cs typeface="Gotham Book" pitchFamily="50" charset="0"/>
              </a:rPr>
              <a:t>Predictions:</a:t>
            </a:r>
          </a:p>
        </p:txBody>
      </p:sp>
    </p:spTree>
    <p:extLst>
      <p:ext uri="{BB962C8B-B14F-4D97-AF65-F5344CB8AC3E}">
        <p14:creationId xmlns:p14="http://schemas.microsoft.com/office/powerpoint/2010/main" val="349015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18DCCE-28B7-4526-9BBA-45D518EC1287}"/>
              </a:ext>
            </a:extLst>
          </p:cNvPr>
          <p:cNvSpPr txBox="1"/>
          <p:nvPr/>
        </p:nvSpPr>
        <p:spPr>
          <a:xfrm>
            <a:off x="606488" y="1712200"/>
            <a:ext cx="75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otham Book" pitchFamily="50" charset="0"/>
                <a:cs typeface="Gotham Book" pitchFamily="50" charset="0"/>
              </a:rPr>
              <a:t>√ </a:t>
            </a:r>
            <a:r>
              <a:rPr lang="en-SG" altLang="zh-CN" dirty="0">
                <a:latin typeface="Gotham Book" pitchFamily="50" charset="0"/>
                <a:cs typeface="Gotham Book" pitchFamily="50" charset="0"/>
              </a:rPr>
              <a:t>after predicting the indexes for each country...</a:t>
            </a:r>
          </a:p>
          <a:p>
            <a:r>
              <a:rPr lang="en-SG" dirty="0">
                <a:latin typeface="Gotham Book" pitchFamily="50" charset="0"/>
                <a:cs typeface="Gotham Book" pitchFamily="50" charset="0"/>
              </a:rPr>
              <a:t>   Predict happiness for each country by using all 6 indexes </a:t>
            </a:r>
          </a:p>
        </p:txBody>
      </p:sp>
      <p:pic>
        <p:nvPicPr>
          <p:cNvPr id="23" name="Picture 22" descr="A close up of a map&#10;&#10;Description generated with high confidence">
            <a:extLst>
              <a:ext uri="{FF2B5EF4-FFF2-40B4-BE49-F238E27FC236}">
                <a16:creationId xmlns:a16="http://schemas.microsoft.com/office/drawing/2014/main" id="{6DF3F9A2-9572-47ED-88BD-3E48A96C6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7" y="2338926"/>
            <a:ext cx="7924588" cy="4036446"/>
          </a:xfrm>
          <a:prstGeom prst="rect">
            <a:avLst/>
          </a:prstGeom>
        </p:spPr>
      </p:pic>
      <p:pic>
        <p:nvPicPr>
          <p:cNvPr id="25" name="Picture 2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184C962-EEFA-42D6-A13B-4F0A49DB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57" y="3059457"/>
            <a:ext cx="3962743" cy="2530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494D67-0F18-4448-81AA-AEE2EECC94C1}"/>
              </a:ext>
            </a:extLst>
          </p:cNvPr>
          <p:cNvSpPr txBox="1"/>
          <p:nvPr/>
        </p:nvSpPr>
        <p:spPr>
          <a:xfrm>
            <a:off x="8229256" y="2491273"/>
            <a:ext cx="368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Multi-variate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656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0FE266-0287-48BD-A899-D4C20AABEA9E}"/>
              </a:ext>
            </a:extLst>
          </p:cNvPr>
          <p:cNvSpPr txBox="1"/>
          <p:nvPr/>
        </p:nvSpPr>
        <p:spPr>
          <a:xfrm>
            <a:off x="690465" y="1712200"/>
            <a:ext cx="3666931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Random Forest Regression</a:t>
            </a:r>
          </a:p>
        </p:txBody>
      </p:sp>
      <p:pic>
        <p:nvPicPr>
          <p:cNvPr id="25" name="Picture 2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627B2F0-9314-4532-B242-368A575B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5" y="2262827"/>
            <a:ext cx="7732447" cy="3929089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extLst>
              <a:ext uri="{FF2B5EF4-FFF2-40B4-BE49-F238E27FC236}">
                <a16:creationId xmlns:a16="http://schemas.microsoft.com/office/drawing/2014/main" id="{4BB903B3-117E-4760-BBBB-BABE7666F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94"/>
          <a:stretch/>
        </p:blipFill>
        <p:spPr>
          <a:xfrm>
            <a:off x="8196925" y="1"/>
            <a:ext cx="3203549" cy="3322934"/>
          </a:xfrm>
          <a:prstGeom prst="rect">
            <a:avLst/>
          </a:prstGeom>
        </p:spPr>
      </p:pic>
      <p:pic>
        <p:nvPicPr>
          <p:cNvPr id="28" name="Picture 27" descr="A close up of a map&#10;&#10;Description generated with high confidence">
            <a:extLst>
              <a:ext uri="{FF2B5EF4-FFF2-40B4-BE49-F238E27FC236}">
                <a16:creationId xmlns:a16="http://schemas.microsoft.com/office/drawing/2014/main" id="{DA04AB86-60BD-4758-A7EA-F26EE4391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7"/>
          <a:stretch/>
        </p:blipFill>
        <p:spPr>
          <a:xfrm>
            <a:off x="8051381" y="3314774"/>
            <a:ext cx="3216228" cy="3279544"/>
          </a:xfrm>
          <a:prstGeom prst="rect">
            <a:avLst/>
          </a:prstGeom>
        </p:spPr>
      </p:pic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D2A6C5B-63C4-4907-B43A-C35469D9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52" b="16942"/>
          <a:stretch/>
        </p:blipFill>
        <p:spPr>
          <a:xfrm>
            <a:off x="7920072" y="3778588"/>
            <a:ext cx="4127817" cy="11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44D6E6-B5C2-48C6-BEC9-F4CAB465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2" y="2135533"/>
            <a:ext cx="8256763" cy="32244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794F95-9021-4399-9AC0-F8C00D9C36E8}"/>
              </a:ext>
            </a:extLst>
          </p:cNvPr>
          <p:cNvSpPr txBox="1"/>
          <p:nvPr/>
        </p:nvSpPr>
        <p:spPr>
          <a:xfrm>
            <a:off x="592602" y="1694200"/>
            <a:ext cx="672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Regression is great enough, but stats are not so ideal...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5753F6-2CA5-4999-A3F4-1E1BF9ED1C86}"/>
              </a:ext>
            </a:extLst>
          </p:cNvPr>
          <p:cNvSpPr/>
          <p:nvPr/>
        </p:nvSpPr>
        <p:spPr>
          <a:xfrm>
            <a:off x="7316957" y="1878866"/>
            <a:ext cx="1297859" cy="38594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965917-9F07-49E1-9DD2-C71793FD9E5D}"/>
              </a:ext>
            </a:extLst>
          </p:cNvPr>
          <p:cNvSpPr/>
          <p:nvPr/>
        </p:nvSpPr>
        <p:spPr>
          <a:xfrm>
            <a:off x="1028059" y="2071323"/>
            <a:ext cx="1636170" cy="3368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CAA11FC-65BF-4DBB-9414-0F0B8CED4D01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1959195" y="5326666"/>
            <a:ext cx="590198" cy="816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34D8FE-F4FA-4B07-A4AA-40DB683A4022}"/>
              </a:ext>
            </a:extLst>
          </p:cNvPr>
          <p:cNvSpPr txBox="1"/>
          <p:nvPr/>
        </p:nvSpPr>
        <p:spPr>
          <a:xfrm>
            <a:off x="2744859" y="5845250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Gotham Book" pitchFamily="50" charset="0"/>
                <a:cs typeface="Gotham Book" pitchFamily="50" charset="0"/>
              </a:rPr>
              <a:t>Uni-variate Linear Regression</a:t>
            </a:r>
          </a:p>
        </p:txBody>
      </p:sp>
      <p:pic>
        <p:nvPicPr>
          <p:cNvPr id="30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7B04BA-79AE-43FA-854F-4267023A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49" y="1622199"/>
            <a:ext cx="5013851" cy="426664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993D988-6B03-4E62-ADD6-BA46B1033229}"/>
              </a:ext>
            </a:extLst>
          </p:cNvPr>
          <p:cNvSpPr/>
          <p:nvPr/>
        </p:nvSpPr>
        <p:spPr>
          <a:xfrm>
            <a:off x="8340829" y="2063532"/>
            <a:ext cx="441766" cy="437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3B6E856-2C4A-45AF-83C3-835212986979}"/>
              </a:ext>
            </a:extLst>
          </p:cNvPr>
          <p:cNvSpPr/>
          <p:nvPr/>
        </p:nvSpPr>
        <p:spPr>
          <a:xfrm rot="2571602">
            <a:off x="8884237" y="1181803"/>
            <a:ext cx="298580" cy="909363"/>
          </a:xfrm>
          <a:prstGeom prst="downArrow">
            <a:avLst>
              <a:gd name="adj1" fmla="val 45777"/>
              <a:gd name="adj2" fmla="val 115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35606C-C24B-4D1A-ACCC-AAC125567CD4}"/>
              </a:ext>
            </a:extLst>
          </p:cNvPr>
          <p:cNvSpPr txBox="1"/>
          <p:nvPr/>
        </p:nvSpPr>
        <p:spPr>
          <a:xfrm>
            <a:off x="8201324" y="891735"/>
            <a:ext cx="250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Gotham Book" pitchFamily="50" charset="0"/>
                <a:cs typeface="Gotham Book" pitchFamily="50" charset="0"/>
              </a:rPr>
              <a:t>Highest Correlation </a:t>
            </a:r>
          </a:p>
        </p:txBody>
      </p:sp>
    </p:spTree>
    <p:extLst>
      <p:ext uri="{BB962C8B-B14F-4D97-AF65-F5344CB8AC3E}">
        <p14:creationId xmlns:p14="http://schemas.microsoft.com/office/powerpoint/2010/main" val="204906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7" grpId="0"/>
      <p:bldP spid="31" grpId="0" animBg="1"/>
      <p:bldP spid="39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392827" y="644853"/>
            <a:ext cx="4478678" cy="977346"/>
            <a:chOff x="3888502" y="644853"/>
            <a:chExt cx="3684814" cy="9773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888502" y="64485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 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08EC27-FAAE-42D2-9ECB-BB1C3405F8C8}"/>
              </a:ext>
            </a:extLst>
          </p:cNvPr>
          <p:cNvSpPr txBox="1"/>
          <p:nvPr/>
        </p:nvSpPr>
        <p:spPr>
          <a:xfrm>
            <a:off x="1496566" y="1572192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2018</a:t>
            </a:r>
          </a:p>
        </p:txBody>
      </p:sp>
      <p:pic>
        <p:nvPicPr>
          <p:cNvPr id="24" name="Picture 2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C570C5A-F73D-4257-AFCF-435C001D7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1"/>
          <a:stretch/>
        </p:blipFill>
        <p:spPr>
          <a:xfrm>
            <a:off x="6351824" y="1781674"/>
            <a:ext cx="5508419" cy="3014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854A71-320D-43D8-A3FA-48F93FC9935F}"/>
              </a:ext>
            </a:extLst>
          </p:cNvPr>
          <p:cNvSpPr txBox="1"/>
          <p:nvPr/>
        </p:nvSpPr>
        <p:spPr>
          <a:xfrm>
            <a:off x="7534439" y="1552167"/>
            <a:ext cx="322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Gotham Book" pitchFamily="50" charset="0"/>
                <a:cs typeface="Gotham Book" pitchFamily="50" charset="0"/>
              </a:rPr>
              <a:t>World Happiness - Year 2023</a:t>
            </a:r>
          </a:p>
        </p:txBody>
      </p:sp>
      <p:pic>
        <p:nvPicPr>
          <p:cNvPr id="27" name="Picture 2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3385B55-87F4-468A-AA05-0EBC96F7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4" y="1911866"/>
            <a:ext cx="5889380" cy="2797843"/>
          </a:xfrm>
          <a:prstGeom prst="rect">
            <a:avLst/>
          </a:prstGeom>
        </p:spPr>
      </p:pic>
      <p:pic>
        <p:nvPicPr>
          <p:cNvPr id="29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ED5D43-6A5A-4FFD-B87A-B3D1F41B1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23"/>
          <a:stretch/>
        </p:blipFill>
        <p:spPr>
          <a:xfrm>
            <a:off x="39310" y="1888591"/>
            <a:ext cx="7043574" cy="2618145"/>
          </a:xfrm>
          <a:prstGeom prst="rect">
            <a:avLst/>
          </a:prstGeom>
        </p:spPr>
      </p:pic>
      <p:pic>
        <p:nvPicPr>
          <p:cNvPr id="31" name="Picture 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990613-6829-4159-9F90-38BB35237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367"/>
          <a:stretch/>
        </p:blipFill>
        <p:spPr>
          <a:xfrm>
            <a:off x="7061484" y="1775372"/>
            <a:ext cx="5167270" cy="27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So, what is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Outcome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9024132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66DAD8-F8D9-5449-9ABF-D9DFCFE7BFEF}"/>
              </a:ext>
            </a:extLst>
          </p:cNvPr>
          <p:cNvSpPr txBox="1"/>
          <p:nvPr/>
        </p:nvSpPr>
        <p:spPr>
          <a:xfrm>
            <a:off x="827903" y="2483708"/>
            <a:ext cx="428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we achieve our objective</a:t>
            </a:r>
          </a:p>
          <a:p>
            <a:r>
              <a:rPr lang="en-US" dirty="0"/>
              <a:t>Anything interesting</a:t>
            </a:r>
          </a:p>
        </p:txBody>
      </p:sp>
    </p:spTree>
    <p:extLst>
      <p:ext uri="{BB962C8B-B14F-4D97-AF65-F5344CB8AC3E}">
        <p14:creationId xmlns:p14="http://schemas.microsoft.com/office/powerpoint/2010/main" val="31070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Finally, for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Conclusion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0222586" cy="315123"/>
            <a:chOff x="-92703" y="4079596"/>
            <a:chExt cx="1022258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878383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6186801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11018154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BD43CF-302E-CE42-B449-105453184FA5}"/>
              </a:ext>
            </a:extLst>
          </p:cNvPr>
          <p:cNvSpPr txBox="1"/>
          <p:nvPr/>
        </p:nvSpPr>
        <p:spPr>
          <a:xfrm>
            <a:off x="815546" y="2508422"/>
            <a:ext cx="329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points</a:t>
            </a:r>
          </a:p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0157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0619E2-41A1-354F-9F59-38EFB573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6584625" cy="5741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D2FB8F-5073-8743-BE63-8B99A95A7B81}"/>
              </a:ext>
            </a:extLst>
          </p:cNvPr>
          <p:cNvSpPr txBox="1"/>
          <p:nvPr/>
        </p:nvSpPr>
        <p:spPr>
          <a:xfrm>
            <a:off x="119921" y="2155058"/>
            <a:ext cx="51402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tham Light" pitchFamily="2" charset="0"/>
                <a:ea typeface="Titillium Light" charset="0"/>
                <a:cs typeface="Poppins Light" pitchFamily="2" charset="77"/>
              </a:rPr>
              <a:t>Thanks for tuning in!</a:t>
            </a:r>
            <a:br>
              <a:rPr lang="en-US" sz="3600" b="1" dirty="0">
                <a:solidFill>
                  <a:schemeClr val="bg1"/>
                </a:solidFill>
                <a:latin typeface="Gotham Book" panose="02000604040000020004" pitchFamily="2" charset="0"/>
                <a:ea typeface="Titillium Light" charset="0"/>
                <a:cs typeface="Poppins SemiBold" pitchFamily="2" charset="77"/>
              </a:rPr>
            </a:br>
            <a:r>
              <a:rPr lang="en-US" sz="3600" b="1" dirty="0">
                <a:solidFill>
                  <a:schemeClr val="bg1"/>
                </a:solidFill>
                <a:latin typeface="Gotham Bold" panose="02000604040000020004" pitchFamily="2" charset="0"/>
                <a:ea typeface="Titillium Light" charset="0"/>
                <a:cs typeface="Poppins SemiBold" pitchFamily="2" charset="77"/>
              </a:rPr>
              <a:t>Any Question?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1A98A87-7104-9B42-8189-B0EB5585F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239711"/>
              </p:ext>
            </p:extLst>
          </p:nvPr>
        </p:nvGraphicFramePr>
        <p:xfrm>
          <a:off x="5021705" y="1139632"/>
          <a:ext cx="7555043" cy="498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95BDC3D-1013-2540-9C8E-EBB801279ECB}"/>
              </a:ext>
            </a:extLst>
          </p:cNvPr>
          <p:cNvSpPr txBox="1"/>
          <p:nvPr/>
        </p:nvSpPr>
        <p:spPr>
          <a:xfrm>
            <a:off x="8080183" y="6123672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data</a:t>
            </a:r>
          </a:p>
        </p:txBody>
      </p:sp>
    </p:spTree>
    <p:extLst>
      <p:ext uri="{BB962C8B-B14F-4D97-AF65-F5344CB8AC3E}">
        <p14:creationId xmlns:p14="http://schemas.microsoft.com/office/powerpoint/2010/main" val="25455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3684814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First, let’s look into our…</a:t>
              </a:r>
              <a:endParaRPr lang="en-US" sz="1600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Background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1427536" y="6521025"/>
            <a:ext cx="10488645" cy="315123"/>
            <a:chOff x="1411248" y="4079596"/>
            <a:chExt cx="10488645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1411248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330428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1383D8-7E19-8241-877D-10DF332AE720}"/>
              </a:ext>
            </a:extLst>
          </p:cNvPr>
          <p:cNvSpPr txBox="1"/>
          <p:nvPr/>
        </p:nvSpPr>
        <p:spPr>
          <a:xfrm>
            <a:off x="2580711" y="1588863"/>
            <a:ext cx="7030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>
                <a:solidFill>
                  <a:srgbClr val="2672E7"/>
                </a:solidFill>
                <a:latin typeface="Chasing Embers Demo Version" panose="02000500000000000000" pitchFamily="2" charset="77"/>
              </a:rPr>
              <a:t>What will be the </a:t>
            </a:r>
          </a:p>
          <a:p>
            <a:pPr algn="ctr"/>
            <a:r>
              <a:rPr lang="en-US" sz="2400" dirty="0">
                <a:solidFill>
                  <a:srgbClr val="2672E7"/>
                </a:solidFill>
                <a:latin typeface="Gotham Light" pitchFamily="2" charset="0"/>
              </a:rPr>
              <a:t>World’s Happiness Score</a:t>
            </a:r>
            <a:r>
              <a:rPr lang="en-US" sz="2400" dirty="0">
                <a:solidFill>
                  <a:srgbClr val="2672E7"/>
                </a:solidFill>
                <a:latin typeface="Gotham Book" panose="02000604040000020004" pitchFamily="2" charset="0"/>
              </a:rPr>
              <a:t> in the </a:t>
            </a:r>
            <a:r>
              <a:rPr lang="en-US" sz="2400" b="1" dirty="0">
                <a:solidFill>
                  <a:srgbClr val="2672E7"/>
                </a:solidFill>
                <a:latin typeface="Gotham Bold" panose="02000604040000020004" pitchFamily="2" charset="0"/>
              </a:rPr>
              <a:t>next 5 years?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3F9E07-7747-BE42-B06F-8177243B1566}"/>
              </a:ext>
            </a:extLst>
          </p:cNvPr>
          <p:cNvGrpSpPr/>
          <p:nvPr/>
        </p:nvGrpSpPr>
        <p:grpSpPr>
          <a:xfrm>
            <a:off x="2440691" y="3463879"/>
            <a:ext cx="7174250" cy="1818108"/>
            <a:chOff x="2440691" y="3463879"/>
            <a:chExt cx="7174250" cy="18181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7B6FCB-5A96-4D46-B54D-959BA280F62D}"/>
                </a:ext>
              </a:extLst>
            </p:cNvPr>
            <p:cNvCxnSpPr/>
            <p:nvPr/>
          </p:nvCxnSpPr>
          <p:spPr>
            <a:xfrm>
              <a:off x="3325305" y="4440406"/>
              <a:ext cx="5367646" cy="0"/>
            </a:xfrm>
            <a:prstGeom prst="line">
              <a:avLst/>
            </a:prstGeom>
            <a:ln w="38100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id="{0F38403B-1015-FA41-97B2-2E658B1DEF3C}"/>
                </a:ext>
              </a:extLst>
            </p:cNvPr>
            <p:cNvSpPr>
              <a:spLocks/>
            </p:cNvSpPr>
            <p:nvPr/>
          </p:nvSpPr>
          <p:spPr bwMode="auto">
            <a:xfrm rot="10074050">
              <a:off x="2440846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id="{6A335F12-61DC-B24E-8DC2-78CD1D5FBE0D}"/>
                </a:ext>
              </a:extLst>
            </p:cNvPr>
            <p:cNvSpPr>
              <a:spLocks/>
            </p:cNvSpPr>
            <p:nvPr/>
          </p:nvSpPr>
          <p:spPr bwMode="auto">
            <a:xfrm rot="12355141">
              <a:off x="5026762" y="3573331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id="{2C3EF24F-0B93-304A-A202-F5B5AFB9485D}"/>
                </a:ext>
              </a:extLst>
            </p:cNvPr>
            <p:cNvSpPr>
              <a:spLocks/>
            </p:cNvSpPr>
            <p:nvPr/>
          </p:nvSpPr>
          <p:spPr bwMode="auto">
            <a:xfrm rot="1376640">
              <a:off x="7860725" y="3463879"/>
              <a:ext cx="1754060" cy="170865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/>
            </a:solidFill>
            <a:ln w="38100" cap="flat">
              <a:gradFill>
                <a:gsLst>
                  <a:gs pos="0">
                    <a:srgbClr val="073372"/>
                  </a:gs>
                  <a:gs pos="100000">
                    <a:srgbClr val="2672E7"/>
                  </a:gs>
                </a:gsLst>
                <a:lin ang="5400000" scaled="1"/>
              </a:gradFill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7FBEF3-E6DE-0240-96CA-C86F43C74A9F}"/>
                </a:ext>
              </a:extLst>
            </p:cNvPr>
            <p:cNvSpPr txBox="1"/>
            <p:nvPr/>
          </p:nvSpPr>
          <p:spPr>
            <a:xfrm>
              <a:off x="2440691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CHOSEN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B66E42-B2B9-CE4F-B79E-C31E16A4416F}"/>
                </a:ext>
              </a:extLst>
            </p:cNvPr>
            <p:cNvSpPr txBox="1"/>
            <p:nvPr/>
          </p:nvSpPr>
          <p:spPr>
            <a:xfrm>
              <a:off x="5026606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CLEAN 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2E4BA1-48EC-3A40-852D-2F32CCA0EA00}"/>
                </a:ext>
              </a:extLst>
            </p:cNvPr>
            <p:cNvSpPr txBox="1"/>
            <p:nvPr/>
          </p:nvSpPr>
          <p:spPr>
            <a:xfrm>
              <a:off x="7860569" y="4707916"/>
              <a:ext cx="1754372" cy="2585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UNDERSTAND</a:t>
              </a:r>
            </a:p>
            <a:p>
              <a:pPr algn="ctr">
                <a:lnSpc>
                  <a:spcPct val="80000"/>
                </a:lnSpc>
              </a:pPr>
              <a:r>
                <a:rPr lang="en-US" sz="1050" b="1" spc="200" dirty="0">
                  <a:latin typeface="Gotham Book" panose="02000604040000020004" pitchFamily="2" charset="0"/>
                  <a:ea typeface="Titillium" charset="0"/>
                  <a:cs typeface="Titillium" charset="0"/>
                </a:rPr>
                <a:t>DATASET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91EFE2-41A6-4A40-A75A-E79E06F1DBBA}"/>
              </a:ext>
            </a:extLst>
          </p:cNvPr>
          <p:cNvSpPr txBox="1"/>
          <p:nvPr/>
        </p:nvSpPr>
        <p:spPr>
          <a:xfrm>
            <a:off x="2440692" y="5456758"/>
            <a:ext cx="1754372" cy="47820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First, we choose the 2019 WHR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9CB471-355C-B34A-BB6C-15E94039E4B8}"/>
              </a:ext>
            </a:extLst>
          </p:cNvPr>
          <p:cNvSpPr txBox="1"/>
          <p:nvPr/>
        </p:nvSpPr>
        <p:spPr>
          <a:xfrm>
            <a:off x="4970935" y="5468724"/>
            <a:ext cx="2182219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Next, we prepare the dataset by filling N.A.s with 0s and mapping regions and country codes to respective country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D530E4-0203-D046-A3D4-72465D93810A}"/>
              </a:ext>
            </a:extLst>
          </p:cNvPr>
          <p:cNvSpPr txBox="1"/>
          <p:nvPr/>
        </p:nvSpPr>
        <p:spPr>
          <a:xfrm>
            <a:off x="7815076" y="5468725"/>
            <a:ext cx="1734334" cy="9860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Gotham Book" panose="02000604040000020004" pitchFamily="2" charset="0"/>
                <a:ea typeface="Titillium" charset="0"/>
                <a:cs typeface="Titillium" charset="0"/>
              </a:rPr>
              <a:t>Then, we use the data to visualize and predict the data to answer our above question</a:t>
            </a:r>
          </a:p>
        </p:txBody>
      </p:sp>
      <p:sp>
        <p:nvSpPr>
          <p:cNvPr id="34" name="Shape 3694">
            <a:extLst>
              <a:ext uri="{FF2B5EF4-FFF2-40B4-BE49-F238E27FC236}">
                <a16:creationId xmlns:a16="http://schemas.microsoft.com/office/drawing/2014/main" id="{43E278D4-27D7-354C-8E05-EB2EC860CE9D}"/>
              </a:ext>
            </a:extLst>
          </p:cNvPr>
          <p:cNvSpPr/>
          <p:nvPr/>
        </p:nvSpPr>
        <p:spPr>
          <a:xfrm>
            <a:off x="8376064" y="3911942"/>
            <a:ext cx="633773" cy="40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47">
            <a:extLst>
              <a:ext uri="{FF2B5EF4-FFF2-40B4-BE49-F238E27FC236}">
                <a16:creationId xmlns:a16="http://schemas.microsoft.com/office/drawing/2014/main" id="{A1AE4CD7-A45B-6B4C-81F6-7A702FB9FCF9}"/>
              </a:ext>
            </a:extLst>
          </p:cNvPr>
          <p:cNvSpPr/>
          <p:nvPr/>
        </p:nvSpPr>
        <p:spPr>
          <a:xfrm>
            <a:off x="5682026" y="3879507"/>
            <a:ext cx="471849" cy="519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31300D9-C18E-4542-B80E-93F8D682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52" y="3959302"/>
            <a:ext cx="1047334" cy="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4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96E58DE-D3F0-1049-9851-7A305CF4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6"/>
          <a:stretch/>
        </p:blipFill>
        <p:spPr>
          <a:xfrm>
            <a:off x="-52917" y="1949213"/>
            <a:ext cx="3904964" cy="2084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2C4B7E-292A-E44F-B1A9-F2C7ACA44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66"/>
          <a:stretch/>
        </p:blipFill>
        <p:spPr>
          <a:xfrm>
            <a:off x="3852047" y="1968155"/>
            <a:ext cx="3860246" cy="2053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1DA31-15D4-B041-9D56-D7F13248D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50"/>
          <a:stretch/>
        </p:blipFill>
        <p:spPr>
          <a:xfrm>
            <a:off x="7735790" y="2009314"/>
            <a:ext cx="3836697" cy="19878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513FCF-2C42-2449-A964-9BAFC1070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1"/>
          <a:stretch/>
        </p:blipFill>
        <p:spPr>
          <a:xfrm>
            <a:off x="-26653" y="3944582"/>
            <a:ext cx="3852436" cy="20279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3093FD-8272-7E43-A1A2-79A7E7F82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695"/>
          <a:stretch/>
        </p:blipFill>
        <p:spPr>
          <a:xfrm>
            <a:off x="3849280" y="3944581"/>
            <a:ext cx="3823875" cy="2027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23F553-96F2-3C42-927B-46F35B449B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44"/>
          <a:stretch/>
        </p:blipFill>
        <p:spPr>
          <a:xfrm>
            <a:off x="7721292" y="3936343"/>
            <a:ext cx="3883755" cy="205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2AF26-BF7F-3441-9A22-5DEAD6848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985" y="1963585"/>
            <a:ext cx="656405" cy="39840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CC0A96-4A41-3744-8A8F-AFF96FC8DCF4}"/>
              </a:ext>
            </a:extLst>
          </p:cNvPr>
          <p:cNvSpPr txBox="1"/>
          <p:nvPr/>
        </p:nvSpPr>
        <p:spPr>
          <a:xfrm>
            <a:off x="1448825" y="169833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0E98-5032-8944-A905-C1FE87ECEE44}"/>
              </a:ext>
            </a:extLst>
          </p:cNvPr>
          <p:cNvSpPr txBox="1"/>
          <p:nvPr/>
        </p:nvSpPr>
        <p:spPr>
          <a:xfrm>
            <a:off x="5570251" y="1693490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46977-C2A1-5241-BBC0-1B29439988C7}"/>
              </a:ext>
            </a:extLst>
          </p:cNvPr>
          <p:cNvSpPr txBox="1"/>
          <p:nvPr/>
        </p:nvSpPr>
        <p:spPr>
          <a:xfrm>
            <a:off x="9691677" y="169349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6AEE78-B2B3-9C48-8C93-050306A59E41}"/>
              </a:ext>
            </a:extLst>
          </p:cNvPr>
          <p:cNvSpPr txBox="1"/>
          <p:nvPr/>
        </p:nvSpPr>
        <p:spPr>
          <a:xfrm>
            <a:off x="1448825" y="5952442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01601-11B8-A041-B60F-62ECA246FDBE}"/>
              </a:ext>
            </a:extLst>
          </p:cNvPr>
          <p:cNvSpPr txBox="1"/>
          <p:nvPr/>
        </p:nvSpPr>
        <p:spPr>
          <a:xfrm>
            <a:off x="5570251" y="594759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72450-82A7-4D41-A574-F560F793CB9D}"/>
              </a:ext>
            </a:extLst>
          </p:cNvPr>
          <p:cNvSpPr txBox="1"/>
          <p:nvPr/>
        </p:nvSpPr>
        <p:spPr>
          <a:xfrm>
            <a:off x="9691677" y="59475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32694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BD1C9B-5F79-0B47-9BBC-FE78FB9CC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0"/>
          <a:stretch/>
        </p:blipFill>
        <p:spPr>
          <a:xfrm>
            <a:off x="423106" y="1971066"/>
            <a:ext cx="5813682" cy="4258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6C9E2-D996-9440-BD43-F465B9EF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"/>
          <a:stretch/>
        </p:blipFill>
        <p:spPr>
          <a:xfrm>
            <a:off x="5948713" y="1874843"/>
            <a:ext cx="5820181" cy="45815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D5DC37-3EF6-4C4C-8264-0F8F7751DC93}"/>
              </a:ext>
            </a:extLst>
          </p:cNvPr>
          <p:cNvSpPr txBox="1"/>
          <p:nvPr/>
        </p:nvSpPr>
        <p:spPr>
          <a:xfrm>
            <a:off x="6227152" y="1632626"/>
            <a:ext cx="5517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Breakdown of 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9BE50-A8CC-B04D-A3C9-AAA6233E8EDC}"/>
              </a:ext>
            </a:extLst>
          </p:cNvPr>
          <p:cNvSpPr txBox="1"/>
          <p:nvPr/>
        </p:nvSpPr>
        <p:spPr>
          <a:xfrm>
            <a:off x="1125978" y="1648017"/>
            <a:ext cx="4407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2672E7"/>
                </a:solidFill>
                <a:latin typeface="Gotham Book" panose="02000604040000020004" pitchFamily="2" charset="0"/>
              </a:rPr>
              <a:t>Countries' Happiness Scores in 2018 (First and Last 20)</a:t>
            </a:r>
            <a:endParaRPr lang="en-US" sz="12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88711-92FD-A14C-BCFF-23A1223EA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56"/>
          <a:stretch/>
        </p:blipFill>
        <p:spPr>
          <a:xfrm>
            <a:off x="155404" y="1733538"/>
            <a:ext cx="5940596" cy="1307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CB8BC5-76AD-6849-AE81-CDFCC2374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6"/>
          <a:stretch/>
        </p:blipFill>
        <p:spPr>
          <a:xfrm>
            <a:off x="6128352" y="3807368"/>
            <a:ext cx="5940594" cy="2631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59DFD5-FFA4-B848-B88A-A0B5D836D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5" b="56791"/>
          <a:stretch/>
        </p:blipFill>
        <p:spPr>
          <a:xfrm>
            <a:off x="6096000" y="1027218"/>
            <a:ext cx="5940595" cy="2631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9BC3D0-7724-9D4F-A544-4AB154444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78" b="29074"/>
          <a:stretch/>
        </p:blipFill>
        <p:spPr>
          <a:xfrm>
            <a:off x="155475" y="3800182"/>
            <a:ext cx="5940596" cy="25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96E0F6-AD05-C948-9E67-B06449C99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3" b="14020"/>
          <a:stretch/>
        </p:blipFill>
        <p:spPr>
          <a:xfrm>
            <a:off x="870972" y="1910190"/>
            <a:ext cx="4704327" cy="202371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8AD85F3-C62E-1746-BEC7-6C4791CE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47" b="13721"/>
          <a:stretch/>
        </p:blipFill>
        <p:spPr>
          <a:xfrm>
            <a:off x="6180760" y="1904004"/>
            <a:ext cx="4868240" cy="2075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92E56F-443E-5442-9295-DF8F26404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0" b="6061"/>
          <a:stretch/>
        </p:blipFill>
        <p:spPr>
          <a:xfrm>
            <a:off x="447503" y="4143474"/>
            <a:ext cx="5595077" cy="2152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B21D7E-258B-B345-B15C-16E06A68D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9" b="6246"/>
          <a:stretch/>
        </p:blipFill>
        <p:spPr>
          <a:xfrm>
            <a:off x="6096000" y="4204491"/>
            <a:ext cx="5881682" cy="2226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4B99F-0E50-A445-935E-71832CBC0975}"/>
              </a:ext>
            </a:extLst>
          </p:cNvPr>
          <p:cNvSpPr txBox="1"/>
          <p:nvPr/>
        </p:nvSpPr>
        <p:spPr>
          <a:xfrm>
            <a:off x="6042581" y="1679395"/>
            <a:ext cx="5110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Last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F5A2B4-FF1A-794A-A77E-F7C90C64EE49}"/>
              </a:ext>
            </a:extLst>
          </p:cNvPr>
          <p:cNvSpPr txBox="1"/>
          <p:nvPr/>
        </p:nvSpPr>
        <p:spPr>
          <a:xfrm>
            <a:off x="686205" y="1679395"/>
            <a:ext cx="5171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First 20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CAD1A7-A1CA-9541-AAA3-3080BD584DBC}"/>
              </a:ext>
            </a:extLst>
          </p:cNvPr>
          <p:cNvSpPr txBox="1"/>
          <p:nvPr/>
        </p:nvSpPr>
        <p:spPr>
          <a:xfrm>
            <a:off x="418521" y="3915603"/>
            <a:ext cx="5609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136 Countries' Happiness Score (Life Ladder) Breakdown into 6 Determinants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3F0DE-4878-DA45-9451-4A49E6E6609E}"/>
              </a:ext>
            </a:extLst>
          </p:cNvPr>
          <p:cNvSpPr txBox="1"/>
          <p:nvPr/>
        </p:nvSpPr>
        <p:spPr>
          <a:xfrm>
            <a:off x="6448902" y="3915603"/>
            <a:ext cx="4652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dirty="0">
                <a:solidFill>
                  <a:srgbClr val="2672E7"/>
                </a:solidFill>
                <a:latin typeface="Gotham Book" panose="02000604040000020004" pitchFamily="2" charset="0"/>
              </a:rPr>
              <a:t>Comparing Happiest, Unhappiest, and Most Generous Countries</a:t>
            </a:r>
            <a:endParaRPr lang="en-US" sz="1100" dirty="0">
              <a:solidFill>
                <a:srgbClr val="2672E7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2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103949B-D2A4-7F41-B2EF-7AB216A6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54" y="1520018"/>
            <a:ext cx="5535492" cy="49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514766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Visualization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357553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5703691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Prediction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2264925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6CCF8C3-5948-5A45-80F9-BE64D63D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6" y="2120874"/>
            <a:ext cx="3255445" cy="1646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9B7FD-3635-8640-8875-BD83A11B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91" y="2120874"/>
            <a:ext cx="3455208" cy="176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6682B-2BAE-354D-B549-04565307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8" y="2120874"/>
            <a:ext cx="3351135" cy="1646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ECCA85-8E49-C94F-9B32-4471F68E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6" y="3857414"/>
            <a:ext cx="3861673" cy="1855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EEF6EA-8F7D-4E45-85AA-01DC1EC8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91" y="3767385"/>
            <a:ext cx="3804621" cy="1855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80E260-027F-DF4B-8838-3332021F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758" y="3835409"/>
            <a:ext cx="3386967" cy="164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775613-AE32-BF42-AF65-89E46690D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5905" y="38681"/>
            <a:ext cx="2176095" cy="1713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CC9785-510E-9948-A80D-8AD110E2C2A3}"/>
              </a:ext>
            </a:extLst>
          </p:cNvPr>
          <p:cNvSpPr txBox="1"/>
          <p:nvPr/>
        </p:nvSpPr>
        <p:spPr>
          <a:xfrm>
            <a:off x="1770101" y="189653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C8C4E-49DC-4C43-943C-545622C72CD8}"/>
              </a:ext>
            </a:extLst>
          </p:cNvPr>
          <p:cNvSpPr txBox="1"/>
          <p:nvPr/>
        </p:nvSpPr>
        <p:spPr>
          <a:xfrm>
            <a:off x="5891527" y="189169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825B1-21E6-2641-B605-570F6EB607FA}"/>
              </a:ext>
            </a:extLst>
          </p:cNvPr>
          <p:cNvSpPr txBox="1"/>
          <p:nvPr/>
        </p:nvSpPr>
        <p:spPr>
          <a:xfrm>
            <a:off x="10012953" y="1891691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F8BE2-3678-E244-836A-5B53B2295190}"/>
              </a:ext>
            </a:extLst>
          </p:cNvPr>
          <p:cNvSpPr txBox="1"/>
          <p:nvPr/>
        </p:nvSpPr>
        <p:spPr>
          <a:xfrm>
            <a:off x="1770101" y="5691376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037B-E56A-3143-8BFD-507228FFE883}"/>
              </a:ext>
            </a:extLst>
          </p:cNvPr>
          <p:cNvSpPr txBox="1"/>
          <p:nvPr/>
        </p:nvSpPr>
        <p:spPr>
          <a:xfrm>
            <a:off x="5891527" y="56865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B5F527-8C4B-7343-8F2F-380DEAB534E8}"/>
              </a:ext>
            </a:extLst>
          </p:cNvPr>
          <p:cNvSpPr txBox="1"/>
          <p:nvPr/>
        </p:nvSpPr>
        <p:spPr>
          <a:xfrm>
            <a:off x="10012953" y="568653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rgbClr val="2672E7"/>
                </a:solidFill>
                <a:latin typeface="Gotham Book" panose="02000604040000020004" pitchFamily="2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92086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65FDFB-6AD5-0145-AF65-D8406C4A3F15}"/>
              </a:ext>
            </a:extLst>
          </p:cNvPr>
          <p:cNvGrpSpPr/>
          <p:nvPr/>
        </p:nvGrpSpPr>
        <p:grpSpPr>
          <a:xfrm>
            <a:off x="423106" y="652783"/>
            <a:ext cx="4478678" cy="969416"/>
            <a:chOff x="3913414" y="652783"/>
            <a:chExt cx="3684814" cy="9694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541424-BBB4-EA49-84E4-2052668AEC83}"/>
                </a:ext>
              </a:extLst>
            </p:cNvPr>
            <p:cNvSpPr txBox="1"/>
            <p:nvPr/>
          </p:nvSpPr>
          <p:spPr>
            <a:xfrm>
              <a:off x="3913414" y="652783"/>
              <a:ext cx="3684814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pc="200" dirty="0">
                  <a:solidFill>
                    <a:srgbClr val="2672E7"/>
                  </a:solidFill>
                  <a:latin typeface="Gotham Book" panose="02000604040000020004" pitchFamily="2" charset="0"/>
                  <a:ea typeface="Titillium" charset="0"/>
                  <a:cs typeface="Poppins" pitchFamily="2" charset="77"/>
                </a:rPr>
                <a:t>Now, let’s take a look at our…</a:t>
              </a:r>
              <a:endParaRPr lang="en-US" dirty="0">
                <a:solidFill>
                  <a:srgbClr val="2672E7"/>
                </a:solidFill>
                <a:latin typeface="Gotham Book" panose="02000604040000020004" pitchFamily="2" charset="0"/>
                <a:cs typeface="Poppins" pitchFamily="2" charset="77"/>
              </a:endParaRPr>
            </a:p>
            <a:p>
              <a:r>
                <a:rPr lang="en-US" sz="4000" b="1" dirty="0">
                  <a:solidFill>
                    <a:srgbClr val="073372"/>
                  </a:solidFill>
                  <a:latin typeface="Gotham Bold" panose="02000604040000020004" pitchFamily="2" charset="0"/>
                  <a:cs typeface="Poppins" pitchFamily="2" charset="77"/>
                </a:rPr>
                <a:t>Prediction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D1D51D3-7641-2242-B96E-25600945D13A}"/>
                </a:ext>
              </a:extLst>
            </p:cNvPr>
            <p:cNvCxnSpPr/>
            <p:nvPr/>
          </p:nvCxnSpPr>
          <p:spPr>
            <a:xfrm>
              <a:off x="3933327" y="162219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9307C"/>
                  </a:gs>
                  <a:gs pos="99000">
                    <a:srgbClr val="15D2FD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DC271-5FA7-2B4C-A5B9-E4727E6B8922}"/>
              </a:ext>
            </a:extLst>
          </p:cNvPr>
          <p:cNvGrpSpPr/>
          <p:nvPr/>
        </p:nvGrpSpPr>
        <p:grpSpPr>
          <a:xfrm>
            <a:off x="-76415" y="6521025"/>
            <a:ext cx="11992596" cy="315123"/>
            <a:chOff x="-92703" y="4079596"/>
            <a:chExt cx="11992596" cy="3151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313EE-CA6A-DD42-960D-B0C8A7249407}"/>
                </a:ext>
              </a:extLst>
            </p:cNvPr>
            <p:cNvSpPr txBox="1"/>
            <p:nvPr/>
          </p:nvSpPr>
          <p:spPr>
            <a:xfrm>
              <a:off x="-92703" y="4079599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Background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1904-416F-3547-9C8E-0AF409393B41}"/>
                </a:ext>
              </a:extLst>
            </p:cNvPr>
            <p:cNvSpPr txBox="1"/>
            <p:nvPr/>
          </p:nvSpPr>
          <p:spPr>
            <a:xfrm>
              <a:off x="4182191" y="4086942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0A08A-2BC8-174C-8190-EE3957891D6E}"/>
                </a:ext>
              </a:extLst>
            </p:cNvPr>
            <p:cNvSpPr txBox="1"/>
            <p:nvPr/>
          </p:nvSpPr>
          <p:spPr>
            <a:xfrm>
              <a:off x="2019569" y="4079596"/>
              <a:ext cx="1525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Visualization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E2F6B2-0EC1-8544-8C91-E229CBC5206C}"/>
                </a:ext>
              </a:extLst>
            </p:cNvPr>
            <p:cNvSpPr txBox="1"/>
            <p:nvPr/>
          </p:nvSpPr>
          <p:spPr>
            <a:xfrm>
              <a:off x="10553840" y="4079596"/>
              <a:ext cx="134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Conclusion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672-4531-CA48-8078-E5559C9B76E6}"/>
                </a:ext>
              </a:extLst>
            </p:cNvPr>
            <p:cNvSpPr txBox="1"/>
            <p:nvPr/>
          </p:nvSpPr>
          <p:spPr>
            <a:xfrm>
              <a:off x="7903784" y="4079596"/>
              <a:ext cx="1725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Poppins" pitchFamily="2" charset="77"/>
                  <a:cs typeface="Poppins" pitchFamily="2" charset="77"/>
                </a:rPr>
                <a:t>Outcome</a:t>
              </a:r>
            </a:p>
          </p:txBody>
        </p:sp>
      </p:grp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2E037BA1-BB46-9F44-B6AF-0036489E7489}"/>
              </a:ext>
            </a:extLst>
          </p:cNvPr>
          <p:cNvCxnSpPr>
            <a:cxnSpLocks/>
          </p:cNvCxnSpPr>
          <p:nvPr/>
        </p:nvCxnSpPr>
        <p:spPr>
          <a:xfrm>
            <a:off x="0" y="6819318"/>
            <a:ext cx="12192000" cy="0"/>
          </a:xfrm>
          <a:prstGeom prst="line">
            <a:avLst/>
          </a:prstGeom>
          <a:ln w="76200">
            <a:gradFill>
              <a:gsLst>
                <a:gs pos="0">
                  <a:srgbClr val="09307C"/>
                </a:gs>
                <a:gs pos="100000">
                  <a:srgbClr val="15D2FD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B3D69A-B384-0946-A439-A9F6411A2B96}"/>
              </a:ext>
            </a:extLst>
          </p:cNvPr>
          <p:cNvGrpSpPr/>
          <p:nvPr/>
        </p:nvGrpSpPr>
        <p:grpSpPr>
          <a:xfrm>
            <a:off x="6545063" y="6594318"/>
            <a:ext cx="450000" cy="450000"/>
            <a:chOff x="5731115" y="5732286"/>
            <a:chExt cx="450000" cy="450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84FCBA-C175-6741-8BAB-CD2BF9D4D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1115" y="5732286"/>
              <a:ext cx="450000" cy="450000"/>
            </a:xfrm>
            <a:prstGeom prst="ellipse">
              <a:avLst/>
            </a:prstGeom>
            <a:solidFill>
              <a:srgbClr val="395A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EF1BA9-A6B2-D24F-B53C-F72E50FD2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115" y="5804286"/>
              <a:ext cx="306000" cy="306000"/>
            </a:xfrm>
            <a:prstGeom prst="ellipse">
              <a:avLst/>
            </a:prstGeom>
            <a:solidFill>
              <a:srgbClr val="395AF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5A6CA-57FC-4042-BA8B-57D9135873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6115" y="5867286"/>
              <a:ext cx="180000" cy="180000"/>
            </a:xfrm>
            <a:prstGeom prst="ellipse">
              <a:avLst/>
            </a:prstGeom>
            <a:solidFill>
              <a:srgbClr val="395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B3C306-442D-4DD3-9081-04E9978888EF}"/>
              </a:ext>
            </a:extLst>
          </p:cNvPr>
          <p:cNvSpPr txBox="1"/>
          <p:nvPr/>
        </p:nvSpPr>
        <p:spPr>
          <a:xfrm>
            <a:off x="2920481" y="2341984"/>
            <a:ext cx="55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F16A7-0127-4298-96AA-1EBB281003DB}"/>
              </a:ext>
            </a:extLst>
          </p:cNvPr>
          <p:cNvSpPr txBox="1"/>
          <p:nvPr/>
        </p:nvSpPr>
        <p:spPr>
          <a:xfrm>
            <a:off x="391176" y="1843625"/>
            <a:ext cx="6298163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SG" dirty="0">
                <a:latin typeface="Gotham Book" pitchFamily="50" charset="0"/>
                <a:cs typeface="Gotham Book" pitchFamily="50" charset="0"/>
              </a:rPr>
              <a:t>Predict each index for each country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SG" dirty="0">
                <a:latin typeface="Gotham Book" pitchFamily="50" charset="0"/>
                <a:cs typeface="Gotham Book" pitchFamily="50" charset="0"/>
              </a:rPr>
              <a:t>Use the predicted indexes to predict happiness</a:t>
            </a:r>
          </a:p>
        </p:txBody>
      </p:sp>
    </p:spTree>
    <p:extLst>
      <p:ext uri="{BB962C8B-B14F-4D97-AF65-F5344CB8AC3E}">
        <p14:creationId xmlns:p14="http://schemas.microsoft.com/office/powerpoint/2010/main" val="11220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457</Words>
  <Application>Microsoft Office PowerPoint</Application>
  <PresentationFormat>Widescreen</PresentationFormat>
  <Paragraphs>161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Gotham Light</vt:lpstr>
      <vt:lpstr>Poppins</vt:lpstr>
      <vt:lpstr>Poppins Light</vt:lpstr>
      <vt:lpstr>Poppins SemiBold</vt:lpstr>
      <vt:lpstr>Titillium</vt:lpstr>
      <vt:lpstr>Titillium Light</vt:lpstr>
      <vt:lpstr>等线</vt:lpstr>
      <vt:lpstr>Arial</vt:lpstr>
      <vt:lpstr>Calibri</vt:lpstr>
      <vt:lpstr>Calibri Light</vt:lpstr>
      <vt:lpstr>Chasing Embers Demo Version</vt:lpstr>
      <vt:lpstr>Gotham Bold</vt:lpstr>
      <vt:lpstr>Gotham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KIM XUYEN</dc:creator>
  <cp:lastModifiedBy>dell</cp:lastModifiedBy>
  <cp:revision>34</cp:revision>
  <dcterms:created xsi:type="dcterms:W3CDTF">2019-04-13T18:24:13Z</dcterms:created>
  <dcterms:modified xsi:type="dcterms:W3CDTF">2019-04-16T17:58:05Z</dcterms:modified>
</cp:coreProperties>
</file>